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5b2588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5b2588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5b2588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05b2588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05b2588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05b2588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a81f2b4773458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a81f2b4773458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a81f2b4773458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a81f2b4773458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a81f2b4773458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a81f2b4773458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a81f2b4773458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a81f2b4773458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a81f2b4773458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a81f2b4773458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a81f2b4773458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a81f2b4773458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5b2588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05b2588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05b2588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05b2588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05b25884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05b2588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15.xml"/><Relationship Id="rId8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Demystifying Data Science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Name: Robinson Muiru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Topcoder handle: Rokit12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6252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Programming </a:t>
            </a:r>
            <a:r>
              <a:rPr lang="en-GB" sz="3200"/>
              <a:t>Languages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&amp; Tools</a:t>
            </a:r>
            <a:endParaRPr sz="3200"/>
          </a:p>
        </p:txBody>
      </p:sp>
      <p:sp>
        <p:nvSpPr>
          <p:cNvPr id="298" name="Google Shape;298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25" y="1533725"/>
            <a:ext cx="6185775" cy="3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161925" y="15650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5</a:t>
            </a:r>
            <a:r>
              <a:rPr lang="en-GB" sz="3400"/>
              <a:t>. Databases</a:t>
            </a:r>
            <a:endParaRPr sz="3400"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1067725" y="1057425"/>
            <a:ext cx="42915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Databases</a:t>
            </a:r>
            <a:r>
              <a:rPr lang="en-GB" sz="2800">
                <a:solidFill>
                  <a:srgbClr val="FFFFFF"/>
                </a:solidFill>
              </a:rPr>
              <a:t> - In data science the scientists is able to work with databases and understands how to manage and leverage the data used.  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125" y="232775"/>
            <a:ext cx="5914600" cy="36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576200" y="393750"/>
            <a:ext cx="68211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Overseers in Data Science process</a:t>
            </a:r>
            <a:r>
              <a:rPr lang="en-GB" sz="2900"/>
              <a:t> </a:t>
            </a:r>
            <a:endParaRPr sz="2900"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694850" y="1964075"/>
            <a:ext cx="42915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IT Managers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Data Science Managers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Business Managers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50" y="966000"/>
            <a:ext cx="3690775" cy="28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Opportunities in Data Science</a:t>
            </a:r>
            <a:endParaRPr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27373" y="1849429"/>
            <a:ext cx="1538398" cy="1485961"/>
            <a:chOff x="1359550" y="3154500"/>
            <a:chExt cx="1018200" cy="1018200"/>
          </a:xfrm>
        </p:grpSpPr>
        <p:sp>
          <p:nvSpPr>
            <p:cNvPr id="322" name="Google Shape;322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9"/>
          <p:cNvSpPr txBox="1"/>
          <p:nvPr/>
        </p:nvSpPr>
        <p:spPr>
          <a:xfrm>
            <a:off x="869475" y="4071075"/>
            <a:ext cx="1538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Analysis-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SAS, Jupyter, MATLAB, Excel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1236659" y="2436438"/>
            <a:ext cx="100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2994900" y="3973575"/>
            <a:ext cx="1538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Warehousing: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Informatica, Talend, AWS Redshift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3441370" y="2571750"/>
            <a:ext cx="1018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4728300" y="4018975"/>
            <a:ext cx="173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Visualization: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Tableau, Cognos, RAW, Jupyter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6907200" y="3957725"/>
            <a:ext cx="17373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Learning: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Mahout, Azure ML studio, Spark Mlib e.t.c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32" name="Google Shape;332;p2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33" name="Google Shape;333;p29"/>
          <p:cNvGrpSpPr/>
          <p:nvPr/>
        </p:nvGrpSpPr>
        <p:grpSpPr>
          <a:xfrm>
            <a:off x="3083335" y="1917104"/>
            <a:ext cx="1538398" cy="1485961"/>
            <a:chOff x="1359550" y="3154500"/>
            <a:chExt cx="1018200" cy="1018200"/>
          </a:xfrm>
        </p:grpSpPr>
        <p:sp>
          <p:nvSpPr>
            <p:cNvPr id="334" name="Google Shape;334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</a:t>
              </a: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Data Engineer</a:t>
              </a: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5239273" y="1828767"/>
            <a:ext cx="1538398" cy="1485961"/>
            <a:chOff x="1359550" y="3154500"/>
            <a:chExt cx="1018200" cy="1018200"/>
          </a:xfrm>
        </p:grpSpPr>
        <p:sp>
          <p:nvSpPr>
            <p:cNvPr id="339" name="Google Shape;339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9"/>
          <p:cNvSpPr txBox="1"/>
          <p:nvPr/>
        </p:nvSpPr>
        <p:spPr>
          <a:xfrm>
            <a:off x="5541134" y="2436438"/>
            <a:ext cx="100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3700875" y="3541975"/>
            <a:ext cx="153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 cases of Data Science</a:t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1359625" y="1813550"/>
            <a:ext cx="1018200" cy="1018200"/>
            <a:chOff x="1359550" y="3154500"/>
            <a:chExt cx="1018200" cy="1018200"/>
          </a:xfrm>
        </p:grpSpPr>
        <p:sp>
          <p:nvSpPr>
            <p:cNvPr id="351" name="Google Shape;351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0"/>
          <p:cNvSpPr txBox="1"/>
          <p:nvPr/>
        </p:nvSpPr>
        <p:spPr>
          <a:xfrm>
            <a:off x="1359623" y="2162200"/>
            <a:ext cx="1018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56" name="Google Shape;356;p30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57" name="Google Shape;357;p30"/>
          <p:cNvGrpSpPr/>
          <p:nvPr/>
        </p:nvGrpSpPr>
        <p:grpSpPr>
          <a:xfrm>
            <a:off x="2753825" y="1788413"/>
            <a:ext cx="1018200" cy="1018200"/>
            <a:chOff x="1359550" y="3154500"/>
            <a:chExt cx="1018200" cy="1018200"/>
          </a:xfrm>
        </p:grpSpPr>
        <p:sp>
          <p:nvSpPr>
            <p:cNvPr id="358" name="Google Shape;35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3817865" y="1788501"/>
            <a:ext cx="1240168" cy="1043350"/>
            <a:chOff x="1359550" y="3154500"/>
            <a:chExt cx="1018200" cy="1018200"/>
          </a:xfrm>
        </p:grpSpPr>
        <p:sp>
          <p:nvSpPr>
            <p:cNvPr id="363" name="Google Shape;363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0"/>
          <p:cNvGrpSpPr/>
          <p:nvPr/>
        </p:nvGrpSpPr>
        <p:grpSpPr>
          <a:xfrm>
            <a:off x="5187263" y="1813525"/>
            <a:ext cx="1018200" cy="1018200"/>
            <a:chOff x="1359550" y="3154500"/>
            <a:chExt cx="1018200" cy="1018200"/>
          </a:xfrm>
        </p:grpSpPr>
        <p:sp>
          <p:nvSpPr>
            <p:cNvPr id="368" name="Google Shape;36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0"/>
          <p:cNvGrpSpPr/>
          <p:nvPr/>
        </p:nvGrpSpPr>
        <p:grpSpPr>
          <a:xfrm>
            <a:off x="6466904" y="1788400"/>
            <a:ext cx="1328853" cy="1018200"/>
            <a:chOff x="1359550" y="3154500"/>
            <a:chExt cx="1018200" cy="1018200"/>
          </a:xfrm>
        </p:grpSpPr>
        <p:sp>
          <p:nvSpPr>
            <p:cNvPr id="373" name="Google Shape;373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0"/>
          <p:cNvSpPr txBox="1"/>
          <p:nvPr/>
        </p:nvSpPr>
        <p:spPr>
          <a:xfrm>
            <a:off x="2892722" y="2162213"/>
            <a:ext cx="740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Logistics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717704" y="2077475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Recognition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4977879" y="207746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Fraud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6419904" y="2077475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Speech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1" name="Google Shape;381;p30"/>
          <p:cNvGrpSpPr/>
          <p:nvPr/>
        </p:nvGrpSpPr>
        <p:grpSpPr>
          <a:xfrm>
            <a:off x="1344373" y="3576250"/>
            <a:ext cx="1240168" cy="1018200"/>
            <a:chOff x="1359550" y="3154500"/>
            <a:chExt cx="1018200" cy="1018200"/>
          </a:xfrm>
        </p:grpSpPr>
        <p:sp>
          <p:nvSpPr>
            <p:cNvPr id="382" name="Google Shape;382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0"/>
          <p:cNvSpPr txBox="1"/>
          <p:nvPr/>
        </p:nvSpPr>
        <p:spPr>
          <a:xfrm>
            <a:off x="1239379" y="381446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Augmented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Reality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30"/>
          <p:cNvGrpSpPr/>
          <p:nvPr/>
        </p:nvGrpSpPr>
        <p:grpSpPr>
          <a:xfrm>
            <a:off x="6080998" y="3576250"/>
            <a:ext cx="1240168" cy="1018200"/>
            <a:chOff x="1359550" y="3154500"/>
            <a:chExt cx="1018200" cy="1018200"/>
          </a:xfrm>
        </p:grpSpPr>
        <p:sp>
          <p:nvSpPr>
            <p:cNvPr id="388" name="Google Shape;38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0"/>
          <p:cNvSpPr txBox="1"/>
          <p:nvPr/>
        </p:nvSpPr>
        <p:spPr>
          <a:xfrm>
            <a:off x="6017692" y="388291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Gaming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3" name="Google Shape;393;p30"/>
          <p:cNvGrpSpPr/>
          <p:nvPr/>
        </p:nvGrpSpPr>
        <p:grpSpPr>
          <a:xfrm>
            <a:off x="3268185" y="3635450"/>
            <a:ext cx="1886521" cy="1018200"/>
            <a:chOff x="1359550" y="3154500"/>
            <a:chExt cx="1018200" cy="1018200"/>
          </a:xfrm>
        </p:grpSpPr>
        <p:sp>
          <p:nvSpPr>
            <p:cNvPr id="394" name="Google Shape;394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0"/>
          <p:cNvSpPr txBox="1"/>
          <p:nvPr/>
        </p:nvSpPr>
        <p:spPr>
          <a:xfrm>
            <a:off x="3492942" y="388291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Advert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title"/>
          </p:nvPr>
        </p:nvSpPr>
        <p:spPr>
          <a:xfrm>
            <a:off x="1257850" y="499325"/>
            <a:ext cx="74832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Practice on Machine Learning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Using Python(on Jupyter notebook)</a:t>
            </a:r>
            <a:endParaRPr sz="3200"/>
          </a:p>
        </p:txBody>
      </p:sp>
      <p:sp>
        <p:nvSpPr>
          <p:cNvPr id="404" name="Google Shape;404;p31"/>
          <p:cNvSpPr txBox="1"/>
          <p:nvPr/>
        </p:nvSpPr>
        <p:spPr>
          <a:xfrm>
            <a:off x="1448025" y="1877900"/>
            <a:ext cx="5535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Libraries to use on this practice: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Numpy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Seaborn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NB: Install the libraries using pip package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the libraries</a:t>
            </a: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25" y="1369775"/>
            <a:ext cx="832708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the data using pandas library</a:t>
            </a:r>
            <a:endParaRPr/>
          </a:p>
        </p:txBody>
      </p:sp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1" cy="2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few columns and rows in the dataset</a:t>
            </a: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352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Panda dataframe information </a:t>
            </a:r>
            <a:r>
              <a:rPr lang="en-GB"/>
              <a:t>from the dataset</a:t>
            </a:r>
            <a:endParaRPr/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50" y="1274550"/>
            <a:ext cx="6258125" cy="3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Content - Data Science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972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-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data science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ective and skills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ools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Practice and 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6600" y="1733125"/>
            <a:ext cx="3620600" cy="2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135375" y="43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Data visualization</a:t>
            </a:r>
            <a:endParaRPr sz="3400"/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50"/>
            <a:ext cx="8839201" cy="3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 the training data point </a:t>
            </a:r>
            <a:endParaRPr/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12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1355500" y="1039800"/>
            <a:ext cx="70389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more of these ML project via the link below: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Link: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/>
          <p:nvPr>
            <p:ph type="title"/>
          </p:nvPr>
        </p:nvSpPr>
        <p:spPr>
          <a:xfrm>
            <a:off x="773500" y="24268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2" name="Google Shape;452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25" y="1606600"/>
            <a:ext cx="3003800" cy="1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What is data science -  Data science is a process that helps to develop blueprint to prepare data for analysis, analyze data, visualize data and 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explore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 data using modern tools, techniques e.t.c. 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NB: Data scientist main job is to analyze data to get better user insights.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328300" y="17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Data Science Cycle</a:t>
            </a:r>
            <a:endParaRPr sz="3300"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775" y="916275"/>
            <a:ext cx="4174925" cy="41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69300" y="1940700"/>
            <a:ext cx="270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Understanding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Mining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Exploration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752775" y="1886475"/>
            <a:ext cx="228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Feature Engineering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 Predictive Modeling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 Data Visualization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3183975" y="2056925"/>
            <a:ext cx="6040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Prerequisites for Data Science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 sz="2800"/>
              <a:t>Machine Learning</a:t>
            </a:r>
            <a:endParaRPr sz="2800"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805000" y="1972550"/>
            <a:ext cx="4291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Machine Learning</a:t>
            </a:r>
            <a:r>
              <a:rPr lang="en-GB">
                <a:solidFill>
                  <a:srgbClr val="FFFFFF"/>
                </a:solidFill>
              </a:rPr>
              <a:t> - </a:t>
            </a:r>
            <a:r>
              <a:rPr lang="en-GB" sz="1400">
                <a:solidFill>
                  <a:srgbClr val="FFFFFF"/>
                </a:solidFill>
              </a:rPr>
              <a:t>it is the study, the method of understanding and building techniques that help to utilize and manipulate data by using algorithms and statistical models. </a:t>
            </a:r>
            <a:endParaRPr sz="1400"/>
          </a:p>
        </p:txBody>
      </p:sp>
      <p:sp>
        <p:nvSpPr>
          <p:cNvPr id="267" name="Google Shape;267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875" y="152400"/>
            <a:ext cx="3966726" cy="3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2. </a:t>
            </a:r>
            <a:r>
              <a:rPr lang="en-GB" sz="3400"/>
              <a:t>Modeling </a:t>
            </a:r>
            <a:endParaRPr sz="3400"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830425" y="1735300"/>
            <a:ext cx="42915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Modelling</a:t>
            </a:r>
            <a:r>
              <a:rPr lang="en-GB" sz="2200">
                <a:solidFill>
                  <a:srgbClr val="FFFFFF"/>
                </a:solidFill>
              </a:rPr>
              <a:t> - is the mathematical calculation and prediction based on </a:t>
            </a:r>
            <a:r>
              <a:rPr lang="en-GB" sz="2200">
                <a:solidFill>
                  <a:srgbClr val="FFFFFF"/>
                </a:solidFill>
              </a:rPr>
              <a:t>the leveraged data. 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NB: Modelling is identifying the suitable algorithm to solve a problem mathematically.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875" y="152400"/>
            <a:ext cx="3966726" cy="3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3</a:t>
            </a:r>
            <a:r>
              <a:rPr lang="en-GB" sz="3400"/>
              <a:t>. Statistics</a:t>
            </a:r>
            <a:endParaRPr sz="3400"/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830425" y="1735300"/>
            <a:ext cx="42915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Statistics</a:t>
            </a:r>
            <a:r>
              <a:rPr lang="en-GB" sz="2800">
                <a:solidFill>
                  <a:srgbClr val="FFFFFF"/>
                </a:solidFill>
              </a:rPr>
              <a:t> - it is the core of data science that helps to generate data insights from a more intelligent techniques to get meaningful outcomes.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875" y="457575"/>
            <a:ext cx="8041475" cy="39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161925" y="15650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4</a:t>
            </a:r>
            <a:r>
              <a:rPr lang="en-GB" sz="3400"/>
              <a:t>. Programming</a:t>
            </a:r>
            <a:endParaRPr sz="3400"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067725" y="1057425"/>
            <a:ext cx="42915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Programming</a:t>
            </a:r>
            <a:r>
              <a:rPr lang="en-GB" sz="2800">
                <a:solidFill>
                  <a:srgbClr val="FFFFFF"/>
                </a:solidFill>
              </a:rPr>
              <a:t> - For data science and Machine Learning to work effectively, there are programming languages that offer support to libraries such as Python, R and e.t.c.  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275" y="1008350"/>
            <a:ext cx="3499626" cy="2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